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4"/>
  </p:notesMasterIdLst>
  <p:sldIdLst>
    <p:sldId id="256" r:id="rId5"/>
    <p:sldId id="259" r:id="rId6"/>
    <p:sldId id="260" r:id="rId7"/>
    <p:sldId id="261" r:id="rId8"/>
    <p:sldId id="262" r:id="rId9"/>
    <p:sldId id="298" r:id="rId10"/>
    <p:sldId id="263" r:id="rId11"/>
    <p:sldId id="264" r:id="rId12"/>
    <p:sldId id="265" r:id="rId13"/>
    <p:sldId id="266" r:id="rId14"/>
    <p:sldId id="293" r:id="rId15"/>
    <p:sldId id="276" r:id="rId16"/>
    <p:sldId id="277" r:id="rId17"/>
    <p:sldId id="278" r:id="rId18"/>
    <p:sldId id="270" r:id="rId19"/>
    <p:sldId id="279" r:id="rId20"/>
    <p:sldId id="280" r:id="rId21"/>
    <p:sldId id="281" r:id="rId22"/>
    <p:sldId id="282" r:id="rId23"/>
    <p:sldId id="283" r:id="rId24"/>
    <p:sldId id="284" r:id="rId25"/>
    <p:sldId id="269" r:id="rId26"/>
    <p:sldId id="285" r:id="rId27"/>
    <p:sldId id="286" r:id="rId28"/>
    <p:sldId id="287" r:id="rId29"/>
    <p:sldId id="288" r:id="rId30"/>
    <p:sldId id="267" r:id="rId31"/>
    <p:sldId id="289" r:id="rId32"/>
    <p:sldId id="290" r:id="rId33"/>
    <p:sldId id="291" r:id="rId34"/>
    <p:sldId id="294" r:id="rId35"/>
    <p:sldId id="295" r:id="rId36"/>
    <p:sldId id="296" r:id="rId37"/>
    <p:sldId id="297" r:id="rId38"/>
    <p:sldId id="274" r:id="rId39"/>
    <p:sldId id="299" r:id="rId40"/>
    <p:sldId id="275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483"/>
    <a:srgbClr val="145579"/>
    <a:srgbClr val="204E79"/>
    <a:srgbClr val="005493"/>
    <a:srgbClr val="F8F9FA"/>
    <a:srgbClr val="F2F2F2"/>
    <a:srgbClr val="121619"/>
    <a:srgbClr val="F7F3F2"/>
    <a:srgbClr val="F6F2FF"/>
    <a:srgbClr val="ED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77"/>
    <p:restoredTop sz="96327"/>
  </p:normalViewPr>
  <p:slideViewPr>
    <p:cSldViewPr snapToGrid="0">
      <p:cViewPr varScale="1">
        <p:scale>
          <a:sx n="127" d="100"/>
          <a:sy n="127" d="100"/>
        </p:scale>
        <p:origin x="46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82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FBAC-BC43-174B-8362-DF782CBFF3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25C29AF-D985-5942-8A28-146269103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EB9FB-F8F4-7F4F-87A4-883C7116E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90D7B-2B6B-2D45-B68E-903BB49D9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ED4FE-13CD-604D-B272-7D2568F4C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0E935-029C-474F-849D-E85C929A3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C2D4B7-423C-B64C-91C2-024ACCB71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DB4F-B51D-4F43-96CA-8769EDF75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3911B-C823-8F4D-A0F5-678EB8BD4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2AEBD-6719-CA48-A235-34A6A378C0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8C3F149-D0F5-7E45-848F-762B0FD06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34ECAB-8CA0-8D40-836C-AEE5AE3C1E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08FA7A2-4D43-AB48-A94E-BD374D2F9E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E991E-C6E4-4C46-9375-F85058052C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376D9B7-3A9C-D24B-88D8-068A87AB9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1E8E1F9-7A9B-3449-8ED0-2CC545C3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B86EE8-15CB-0841-AED8-6AFB3623AA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9D453-43AB-0442-A49F-B782F2B7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B22B678-4D42-8747-A390-2C0A371BB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6499B-5FDB-F84A-AF4B-03DAC2E6E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E0738B2-6D3A-4648-87C8-A0DA87718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5F500-14B4-8946-9E21-29BD84811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D88E1-0250-A14B-9448-FAF34C49C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Applied Data Science with R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Reluzco</a:t>
            </a:r>
          </a:p>
          <a:p>
            <a:r>
              <a:rPr lang="en-US"/>
              <a:t>6/10/2024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EDA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Several charts were made to explore relationships in the data:</a:t>
            </a:r>
          </a:p>
          <a:p>
            <a:pPr lvl="1"/>
            <a:r>
              <a:rPr lang="en-US" dirty="0"/>
              <a:t>Scatter plot of Rented Bike Count vs. Date</a:t>
            </a:r>
          </a:p>
          <a:p>
            <a:pPr lvl="1"/>
            <a:r>
              <a:rPr lang="en-US" dirty="0"/>
              <a:t>Scatter plot of Rented Bike Count vs. Date vs. Hours</a:t>
            </a:r>
          </a:p>
          <a:p>
            <a:pPr lvl="1"/>
            <a:r>
              <a:rPr lang="en-US" dirty="0"/>
              <a:t>Histogram of density of Rented Bike Count, with overlaid kernel density curve</a:t>
            </a:r>
          </a:p>
          <a:p>
            <a:pPr lvl="1"/>
            <a:r>
              <a:rPr lang="en-US" dirty="0"/>
              <a:t>Scatter plot to visualize the correlation between Rented Bike Count and Temperature by Seasons</a:t>
            </a:r>
          </a:p>
          <a:p>
            <a:pPr lvl="1"/>
            <a:r>
              <a:rPr lang="en-US" dirty="0"/>
              <a:t>Box Plot of Rented Bike Count vs. Hour grouped by Seasons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38312"/>
          </a:xfrm>
        </p:spPr>
        <p:txBody>
          <a:bodyPr/>
          <a:lstStyle/>
          <a:p>
            <a:r>
              <a:rPr lang="en-US" dirty="0"/>
              <a:t>A predictive model was built by</a:t>
            </a:r>
          </a:p>
          <a:p>
            <a:pPr lvl="1"/>
            <a:r>
              <a:rPr lang="en-US" dirty="0"/>
              <a:t>Splitting the data into training and testing sets.</a:t>
            </a:r>
          </a:p>
          <a:p>
            <a:pPr lvl="1"/>
            <a:r>
              <a:rPr lang="en-US" dirty="0"/>
              <a:t>Building several linear regression models with different parameters.</a:t>
            </a:r>
          </a:p>
          <a:p>
            <a:pPr lvl="1"/>
            <a:r>
              <a:rPr lang="en-US" dirty="0"/>
              <a:t>Using the R-Squared and RMSE values to evaluate the better models.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48A03-5CE9-50D7-2438-7CD1C0C5C951}"/>
              </a:ext>
            </a:extLst>
          </p:cNvPr>
          <p:cNvSpPr txBox="1"/>
          <p:nvPr/>
        </p:nvSpPr>
        <p:spPr>
          <a:xfrm>
            <a:off x="906845" y="4273016"/>
            <a:ext cx="2161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Wrangled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4CF29-6567-E8A7-2537-25E707B06683}"/>
              </a:ext>
            </a:extLst>
          </p:cNvPr>
          <p:cNvSpPr txBox="1"/>
          <p:nvPr/>
        </p:nvSpPr>
        <p:spPr>
          <a:xfrm>
            <a:off x="3151280" y="3831412"/>
            <a:ext cx="2055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3F7FC-0E07-6EFB-7BE7-DDE0347409F2}"/>
              </a:ext>
            </a:extLst>
          </p:cNvPr>
          <p:cNvSpPr txBox="1"/>
          <p:nvPr/>
        </p:nvSpPr>
        <p:spPr>
          <a:xfrm>
            <a:off x="3151280" y="4603156"/>
            <a:ext cx="145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Testing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6C76F-073E-576D-C450-875CACDF90A2}"/>
              </a:ext>
            </a:extLst>
          </p:cNvPr>
          <p:cNvSpPr txBox="1"/>
          <p:nvPr/>
        </p:nvSpPr>
        <p:spPr>
          <a:xfrm>
            <a:off x="5426573" y="3801184"/>
            <a:ext cx="1806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Trained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EA53-9EB2-F8C7-A111-3EEB894565BC}"/>
              </a:ext>
            </a:extLst>
          </p:cNvPr>
          <p:cNvSpPr txBox="1"/>
          <p:nvPr/>
        </p:nvSpPr>
        <p:spPr>
          <a:xfrm>
            <a:off x="7340391" y="4272536"/>
            <a:ext cx="170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Tested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B620C5-C5A8-1B9E-29F4-09F6B03C2DC5}"/>
              </a:ext>
            </a:extLst>
          </p:cNvPr>
          <p:cNvSpPr txBox="1"/>
          <p:nvPr/>
        </p:nvSpPr>
        <p:spPr>
          <a:xfrm>
            <a:off x="9931826" y="4269222"/>
            <a:ext cx="143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DAE8DF-23F7-8A8E-DA29-0F073232D57F}"/>
              </a:ext>
            </a:extLst>
          </p:cNvPr>
          <p:cNvSpPr txBox="1"/>
          <p:nvPr/>
        </p:nvSpPr>
        <p:spPr>
          <a:xfrm>
            <a:off x="2502007" y="4290879"/>
            <a:ext cx="9446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Training Split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146AFD-DF69-0C07-57C7-06688E43B869}"/>
              </a:ext>
            </a:extLst>
          </p:cNvPr>
          <p:cNvCxnSpPr>
            <a:endCxn id="6" idx="1"/>
          </p:cNvCxnSpPr>
          <p:nvPr/>
        </p:nvCxnSpPr>
        <p:spPr>
          <a:xfrm flipV="1">
            <a:off x="2524046" y="4016078"/>
            <a:ext cx="627234" cy="34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A7BE67-8AD4-E01C-78E8-78B2BA1F7BDE}"/>
              </a:ext>
            </a:extLst>
          </p:cNvPr>
          <p:cNvCxnSpPr>
            <a:endCxn id="7" idx="1"/>
          </p:cNvCxnSpPr>
          <p:nvPr/>
        </p:nvCxnSpPr>
        <p:spPr>
          <a:xfrm>
            <a:off x="2524046" y="4457682"/>
            <a:ext cx="627234" cy="33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E65037-1AA4-3D62-A21F-75CF467670EC}"/>
              </a:ext>
            </a:extLst>
          </p:cNvPr>
          <p:cNvCxnSpPr>
            <a:cxnSpLocks/>
          </p:cNvCxnSpPr>
          <p:nvPr/>
        </p:nvCxnSpPr>
        <p:spPr>
          <a:xfrm>
            <a:off x="4739515" y="3985850"/>
            <a:ext cx="5359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CF64A27-3610-037A-3E51-8DF002DA6282}"/>
              </a:ext>
            </a:extLst>
          </p:cNvPr>
          <p:cNvSpPr txBox="1"/>
          <p:nvPr/>
        </p:nvSpPr>
        <p:spPr>
          <a:xfrm flipH="1">
            <a:off x="4499326" y="3959331"/>
            <a:ext cx="10047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Model Training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5230804-D36A-0B55-7A83-5A620368CC90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4609786" y="4457202"/>
            <a:ext cx="2730605" cy="33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1D6C73-4ED0-E4C5-D135-476BFDF18C06}"/>
              </a:ext>
            </a:extLst>
          </p:cNvPr>
          <p:cNvCxnSpPr>
            <a:endCxn id="9" idx="1"/>
          </p:cNvCxnSpPr>
          <p:nvPr/>
        </p:nvCxnSpPr>
        <p:spPr>
          <a:xfrm>
            <a:off x="7005362" y="3985850"/>
            <a:ext cx="335029" cy="47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0CFF465-5AEF-A259-FD10-ED65461C26CA}"/>
              </a:ext>
            </a:extLst>
          </p:cNvPr>
          <p:cNvSpPr txBox="1"/>
          <p:nvPr/>
        </p:nvSpPr>
        <p:spPr>
          <a:xfrm>
            <a:off x="6320508" y="4232071"/>
            <a:ext cx="1097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Model Testing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21F45B-0FD5-B3B8-72F0-35A2869C58FB}"/>
              </a:ext>
            </a:extLst>
          </p:cNvPr>
          <p:cNvSpPr txBox="1"/>
          <p:nvPr/>
        </p:nvSpPr>
        <p:spPr>
          <a:xfrm>
            <a:off x="8842350" y="4432798"/>
            <a:ext cx="12286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Model Evaluation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2365F62-F08C-414C-E30A-FEF1A60F9B79}"/>
              </a:ext>
            </a:extLst>
          </p:cNvPr>
          <p:cNvCxnSpPr>
            <a:endCxn id="10" idx="1"/>
          </p:cNvCxnSpPr>
          <p:nvPr/>
        </p:nvCxnSpPr>
        <p:spPr>
          <a:xfrm flipV="1">
            <a:off x="8838579" y="4453888"/>
            <a:ext cx="1093247" cy="3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Build a R Shiny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Shiny dashboard was created with the following features:</a:t>
            </a:r>
          </a:p>
          <a:p>
            <a:pPr lvl="1"/>
            <a:r>
              <a:rPr lang="en-US" dirty="0"/>
              <a:t>A drop-down menu to select which city to display data for</a:t>
            </a:r>
          </a:p>
          <a:p>
            <a:pPr lvl="1"/>
            <a:r>
              <a:rPr lang="en-US" dirty="0"/>
              <a:t>A map to show the selected city</a:t>
            </a:r>
          </a:p>
          <a:p>
            <a:pPr lvl="1"/>
            <a:r>
              <a:rPr lang="en-US" dirty="0"/>
              <a:t>A chart displaying the temperature trend for the next five days</a:t>
            </a:r>
          </a:p>
          <a:p>
            <a:pPr lvl="1"/>
            <a:r>
              <a:rPr lang="en-US" dirty="0"/>
              <a:t>A chart displaying the predicted bike-sharing demand over the next five days</a:t>
            </a:r>
          </a:p>
          <a:p>
            <a:pPr lvl="2"/>
            <a:r>
              <a:rPr lang="en-US" dirty="0"/>
              <a:t>Each point on this chart may be clicked to show further details</a:t>
            </a:r>
          </a:p>
          <a:p>
            <a:pPr lvl="1"/>
            <a:r>
              <a:rPr lang="en-US" dirty="0"/>
              <a:t>A plot displaying the humidity as compared to the bike prediction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Exploratory data analysis results</a:t>
            </a:r>
          </a:p>
          <a:p>
            <a:pPr lvl="1"/>
            <a:r>
              <a:rPr lang="en-US" sz="1800" dirty="0"/>
              <a:t>Bike-share demand seems to be highly influenced by weather factors</a:t>
            </a:r>
          </a:p>
          <a:p>
            <a:pPr lvl="2"/>
            <a:r>
              <a:rPr lang="en-US" sz="1400" dirty="0"/>
              <a:t>High impact weather factors include temperature and humidity</a:t>
            </a:r>
            <a:endParaRPr lang="en-US" sz="2200" dirty="0"/>
          </a:p>
          <a:p>
            <a:r>
              <a:rPr lang="en-US" sz="2200" dirty="0"/>
              <a:t>Predictive analysis results</a:t>
            </a:r>
          </a:p>
          <a:p>
            <a:pPr lvl="1"/>
            <a:r>
              <a:rPr lang="en-US" sz="1800" dirty="0"/>
              <a:t>Using only weather factors in predictive analysis yielded poorer results than using all factors</a:t>
            </a:r>
          </a:p>
          <a:p>
            <a:r>
              <a:rPr lang="en-US" sz="2200" dirty="0"/>
              <a:t>Dashboard View: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BC1C6-7E6A-1F48-8526-B99806B6E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4572C7-93FE-4C5C-F7AC-396D18D48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791" y="4438735"/>
            <a:ext cx="3794691" cy="22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8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Busiest bike rental times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above date and hour had the most bike rentals in the dataset. The following table shows the most popular hours for bike rental.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3B581-BC3D-E3AF-F8BA-2E63566B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564" y="2383238"/>
            <a:ext cx="1267002" cy="333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057733-9E97-17E4-D258-9035F5C59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731" y="1319206"/>
            <a:ext cx="590632" cy="1838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97DC6F-C12B-64FD-D23D-FD9884971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363" y="1376364"/>
            <a:ext cx="1600423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CA" b="1" dirty="0"/>
              <a:t>Hourly popularity and temperature by seasons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Shown above is the average temperature and average rented bike count ordered by hour.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55478-DA14-224A-86EB-1DEBC1E91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D6AA20-BCCD-1C63-6095-08D292D1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425" y="1542787"/>
            <a:ext cx="3362794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71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Rental Seasonality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Shown above are statistics on the rented bike count, grouped by season.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EC204-6979-264D-A847-A40A6855A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097A0C-35EC-2746-5F59-CFA8464DC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913" y="2655158"/>
            <a:ext cx="5048955" cy="809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2AA2A4-B499-F202-BDB9-E20731AE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68" y="2674211"/>
            <a:ext cx="3286584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73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Weather Seasonality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table above displays the average of all weather factors per season next to the average rented bike count for each season.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3E2FD-95BF-5C4B-B607-B4C4D1C01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822D04-BE9C-4BC7-ECF0-B67B437C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338" y="1840161"/>
            <a:ext cx="5458587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9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b="1" dirty="0"/>
              <a:t>Bike-sharing info in Seoul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above data shows statistics for the city of Seoul, along with their total number of rental bikes.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83BC8-CBF6-D844-AA13-2B3E45B6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8642CD-E1CF-C1AC-232B-17E6D6313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484" y="2746443"/>
            <a:ext cx="3524742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96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620004-7A7B-1846-B8F9-E034BB7B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754898-2E75-F643-867F-EE5BE8F1580A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A7475-929A-3C43-8710-21F897203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3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>
            <a:normAutofit/>
          </a:bodyPr>
          <a:lstStyle/>
          <a:p>
            <a:r>
              <a:rPr lang="en-CA" sz="3600" b="1" dirty="0"/>
              <a:t>Cities similar to Seoul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Above are statistics on all cities with a similar scale rental bike system as Seoul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8B5D5-D62F-D340-9B86-E53618111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C963BF-EE9A-EECD-A357-97775106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303" y="2193546"/>
            <a:ext cx="4029637" cy="1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77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FE4F3-0232-0849-BFC2-DCEE70914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Bike rental vs. 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scatterplot represents the number of rented bikes across the different seasons, with each color representing a season. Note here that Spring, Summer, and Autumn have significantly higher counts than winter, all seasons with typically higher temperature and humidity.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pic>
        <p:nvPicPr>
          <p:cNvPr id="11" name="Picture 10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C000DF9B-4DBB-FC37-FCE9-989A0C5A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100" y="638568"/>
            <a:ext cx="5554600" cy="558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Bike rental vs. Datetime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scatterplot is the same as a previous one, but color coded by time. Looking near the top and bottom, the colors seem to group together in bands, specifically with hours 1-7 being low demand, and hours 18-23 being high demand.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8D5F1-C390-9F4D-988B-81E5AA1FD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 descr="A graph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92B1081A-4016-B9B0-B17E-C9EF7DF0C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578" y="638568"/>
            <a:ext cx="5742043" cy="558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79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Bike rental 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x axis in this chart represents the density of the total number of rented bikes at any given time. For example, this chart shows that at most times, about 200-300 bikes are being rented at any given time. Higher rental rates drop off dramatically from there.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A576-7B32-774A-A15A-0925AFF04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80087F-DE2E-34E3-E6B4-3DAEA634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365" y="634790"/>
            <a:ext cx="5937331" cy="595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4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Daily total rainfall and snowfall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This chart displays total precipitation throughout the year, with red dots representing days with rain, and blue dots representing days with snow.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2F682-CCE1-1241-BB0B-AED9A0563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ADE1BC-6827-89F0-F0CD-F51D5769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030" y="634791"/>
            <a:ext cx="5424971" cy="53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491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DC8F1-F98E-B74A-AFE7-5BAA1319D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Ranked coefficients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This is a ranked list of the coefficients with highest influence on the created statistical model. Rainfall and Humidity both seem to play a strong role in determining how many bikes are rented.</a:t>
            </a:r>
          </a:p>
          <a:p>
            <a:r>
              <a:rPr lang="en-US" dirty="0"/>
              <a:t>This makes sense, as you can expect biking in the rain or high humidity to be unpleasant, thus driving consumers to alternative modes of transit.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3FF5-A73E-9642-A9AD-7478F7284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0BD543-CA20-186A-53A7-791A3BCE9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717" y="804496"/>
            <a:ext cx="5668166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6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Of the 5 different models built, model 4 has the lowest RMSE value and the highest R-Squared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7FCD4E-9391-F547-9FBE-94F9165E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419" y="967299"/>
            <a:ext cx="5159685" cy="51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best performing model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34C5-C497-6442-B752-99A5D43F5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the best performing model with:</a:t>
            </a:r>
          </a:p>
          <a:p>
            <a:pPr lvl="1"/>
            <a:r>
              <a:rPr lang="en-US" dirty="0"/>
              <a:t>RMSE must be less than 330</a:t>
            </a:r>
          </a:p>
          <a:p>
            <a:pPr lvl="1"/>
            <a:r>
              <a:rPr lang="en-US" dirty="0"/>
              <a:t>R-squared must be larger than 0.72</a:t>
            </a:r>
          </a:p>
          <a:p>
            <a:pPr lvl="1"/>
            <a:r>
              <a:rPr lang="en-US" dirty="0"/>
              <a:t>Shown a screenshot of the model performance</a:t>
            </a:r>
          </a:p>
          <a:p>
            <a:endParaRPr lang="en-US" dirty="0"/>
          </a:p>
          <a:p>
            <a:r>
              <a:rPr lang="en-US" dirty="0"/>
              <a:t>Show its model formula here (RENTED_BIKE_COUNT ~ x1 + x2 + x3 ….)</a:t>
            </a:r>
          </a:p>
          <a:p>
            <a:endParaRPr lang="en-US" dirty="0"/>
          </a:p>
          <a:p>
            <a:r>
              <a:rPr lang="en-US" dirty="0"/>
              <a:t>You could optionally present their final coefficients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FCE24-BC6D-2E49-A733-732F5F9F3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59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1CA137-23BE-D343-A99F-678FC4485915}"/>
              </a:ext>
            </a:extLst>
          </p:cNvPr>
          <p:cNvSpPr txBox="1">
            <a:spLocks/>
          </p:cNvSpPr>
          <p:nvPr/>
        </p:nvSpPr>
        <p:spPr>
          <a:xfrm>
            <a:off x="4285075" y="1825624"/>
            <a:ext cx="7068725" cy="44654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This presentation aims to explore data from bike-sharing systems alongside weather data to predict strain on the bike sharing systems.</a:t>
            </a:r>
          </a:p>
          <a:p>
            <a:r>
              <a:rPr lang="en-US" sz="2200" dirty="0"/>
              <a:t>There are several factors that determine high usage in bike-sharing systems, including:</a:t>
            </a:r>
          </a:p>
          <a:p>
            <a:pPr lvl="1"/>
            <a:r>
              <a:rPr lang="en-US" sz="1800" dirty="0"/>
              <a:t>Season</a:t>
            </a:r>
          </a:p>
          <a:p>
            <a:pPr lvl="1"/>
            <a:r>
              <a:rPr lang="en-US" sz="1800" dirty="0"/>
              <a:t>Temperature</a:t>
            </a:r>
          </a:p>
          <a:p>
            <a:pPr lvl="1"/>
            <a:r>
              <a:rPr lang="en-US" sz="1800" dirty="0"/>
              <a:t>Humidity</a:t>
            </a:r>
          </a:p>
          <a:p>
            <a:r>
              <a:rPr lang="en-US" sz="2200" dirty="0"/>
              <a:t>Understanding this data would allow bike-sharing systems to transfer bikes from a city with low predicted demand to cities with high predicted demand as needed.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F18C2-9175-0F42-907F-F0BF5659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58D4-A60E-214E-8C16-CD93F57F9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73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Q-Q plot of the best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34C5-C497-6442-B752-99A5D43F53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this Q-Q plot, green represents the true count of rented bikes, and red represents the model’s predictions.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5E48F-F367-1549-BB9D-5093A0294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BADEA8-D2DB-8F39-33CF-F5B4656E3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342" y="503237"/>
            <a:ext cx="6428832" cy="603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47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812A6-4516-F247-8209-04C1F1C9D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Bike Prediction for Seoul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881" y="1690688"/>
            <a:ext cx="5388788" cy="4351338"/>
          </a:xfrm>
        </p:spPr>
        <p:txBody>
          <a:bodyPr/>
          <a:lstStyle/>
          <a:p>
            <a:r>
              <a:rPr lang="en-US" dirty="0"/>
              <a:t>This chart shows the maximum bike prediction for Seoul over the coming days. </a:t>
            </a:r>
          </a:p>
          <a:p>
            <a:r>
              <a:rPr lang="en-US" dirty="0"/>
              <a:t>Note that it spikes between 15:00 and 18:00 each day, as expected from previous data.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977AE-309C-AC49-B15B-7A3721533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9DEE3-ABEA-09DA-FD6B-2BCFA695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472" y="1690688"/>
            <a:ext cx="5002131" cy="413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0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76057" cy="1325563"/>
          </a:xfrm>
        </p:spPr>
        <p:txBody>
          <a:bodyPr/>
          <a:lstStyle/>
          <a:p>
            <a:r>
              <a:rPr lang="en-US" dirty="0"/>
              <a:t>Snapshot of Trends vs. Temperature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657" y="4962728"/>
            <a:ext cx="10515600" cy="13255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Note here how, as temperature spikes, the model reacts, predicting less rented bike count.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378A6-DF3B-9548-41E8-618F2942A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086" y="1461997"/>
            <a:ext cx="6014762" cy="360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on other Cities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6724"/>
            <a:ext cx="10515600" cy="117530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Here you can see that the model performs similarly with every city.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540D3-DDDE-4144-9FF0-E6F9944E7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DB095-E0A2-24B3-9C55-2E6CC56DF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910" y="1405519"/>
            <a:ext cx="5955970" cy="346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57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Rates of Bike Rentals are heavily dependent on weather and season.</a:t>
            </a:r>
          </a:p>
          <a:p>
            <a:r>
              <a:rPr lang="en-US" dirty="0"/>
              <a:t>Rates of Bike Rentals are also heavily dependent on time of day.</a:t>
            </a:r>
          </a:p>
          <a:p>
            <a:r>
              <a:rPr lang="en-US" dirty="0"/>
              <a:t>Based on these, the rate of bike rentals can be modelled accurately.</a:t>
            </a:r>
          </a:p>
          <a:p>
            <a:r>
              <a:rPr lang="en-US" dirty="0"/>
              <a:t>Weather trends can be used to forecast high demands in bike rentals, and to shift supply between cities to meet demand.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/>
          <a:lstStyle/>
          <a:p>
            <a:r>
              <a:rPr lang="en-US" dirty="0"/>
              <a:t>Data Gathering: Web Scraping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373A6-0B76-0EC0-F242-E9BCCC0DA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225" y="2990605"/>
            <a:ext cx="4296375" cy="714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06C5C-4185-391F-F752-1441085D5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666" y="2320007"/>
            <a:ext cx="5306165" cy="724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47E093-FF62-2DB7-B997-4B5D39805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97" y="3652830"/>
            <a:ext cx="5506218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63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/>
          <a:lstStyle/>
          <a:p>
            <a:r>
              <a:rPr lang="en-US" dirty="0"/>
              <a:t>Data Gathering: </a:t>
            </a:r>
            <a:r>
              <a:rPr lang="en-US" dirty="0" err="1"/>
              <a:t>OpenWeather</a:t>
            </a:r>
            <a:r>
              <a:rPr lang="en-US" dirty="0"/>
              <a:t> API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47BE7E-3850-D3B0-BBC9-3F69AAE5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796" y="2327564"/>
            <a:ext cx="4895809" cy="432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/>
          <a:lstStyle/>
          <a:p>
            <a:r>
              <a:rPr lang="en-US" dirty="0"/>
              <a:t>Data Wrangling with Regular Expressions: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56FFA8-7A97-0737-CFC6-40052511C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2" y="2327565"/>
            <a:ext cx="4486354" cy="15235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041C91-F74B-9B38-F5E5-2AA4DBB7A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279" y="3868650"/>
            <a:ext cx="5589833" cy="24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0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/>
          <a:lstStyle/>
          <a:p>
            <a:r>
              <a:rPr lang="en-US" dirty="0"/>
              <a:t>Data Wrangling with Regular Expressions: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9616E-A9B5-D6D1-C31A-F8FC476A3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438" y="2327564"/>
            <a:ext cx="7554379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7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D2AAC-90A4-4846-970F-EEFF077D0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This analysis is a series of comparisons between certain weather patterns and trends in bike-sharing usage.</a:t>
            </a:r>
          </a:p>
          <a:p>
            <a:r>
              <a:rPr lang="en-US" sz="2200" dirty="0"/>
              <a:t>During times when some cities’ bike-sharing system has a lower demand, some cities don’t have enough bikes to meet their demand.</a:t>
            </a:r>
          </a:p>
          <a:p>
            <a:r>
              <a:rPr lang="en-US" sz="2200" dirty="0"/>
              <a:t>This could be alleviated by predicting when a given city has a particularly high or low demand for shared bikes.</a:t>
            </a:r>
          </a:p>
          <a:p>
            <a:r>
              <a:rPr lang="en-US" sz="2200" dirty="0"/>
              <a:t>The questions for this analysis are as follows:</a:t>
            </a:r>
          </a:p>
          <a:p>
            <a:pPr lvl="1"/>
            <a:r>
              <a:rPr lang="en-US" sz="1800" dirty="0"/>
              <a:t>Is there a correlation between the weather in a city and the bike-sharing demand of the city?</a:t>
            </a:r>
          </a:p>
          <a:p>
            <a:pPr lvl="1"/>
            <a:r>
              <a:rPr lang="en-US" sz="1800" dirty="0"/>
              <a:t>If so, what are the weather factors that determine high and low demand for bikes in a city.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1C53D-47D8-7B4A-B568-D9C50E110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75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/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(Missing Values):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F81A3D-3660-E3BC-658D-BDCBB0C79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561" y="2327564"/>
            <a:ext cx="5477639" cy="838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48146-641F-ED05-C6F3-7F2AA5EBE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04" y="3284534"/>
            <a:ext cx="590632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79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>
            <a:normAutofit fontScale="92500"/>
          </a:bodyPr>
          <a:lstStyle/>
          <a:p>
            <a:r>
              <a:rPr lang="en-US" dirty="0"/>
              <a:t>Data Wrangling with </a:t>
            </a:r>
            <a:r>
              <a:rPr lang="en-US" dirty="0" err="1"/>
              <a:t>dplyr</a:t>
            </a:r>
            <a:r>
              <a:rPr lang="en-US" dirty="0"/>
              <a:t> (Dummy Columns):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49252-2F08-0D85-E342-24DAE30E3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044" y="2462501"/>
            <a:ext cx="6677957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28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>
            <a:normAutofit/>
          </a:bodyPr>
          <a:lstStyle/>
          <a:p>
            <a:r>
              <a:rPr lang="en-US" dirty="0"/>
              <a:t>EDA with SQL: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91DC3-E254-3ADA-98E7-F2BFBDE2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2327564"/>
            <a:ext cx="5241185" cy="371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743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>
            <a:normAutofit/>
          </a:bodyPr>
          <a:lstStyle/>
          <a:p>
            <a:r>
              <a:rPr lang="en-US" dirty="0"/>
              <a:t>EDA with SQL: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8203D-52F9-6DC4-4EEB-D598D39DF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2277898"/>
            <a:ext cx="4195220" cy="444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73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>
            <a:normAutofit/>
          </a:bodyPr>
          <a:lstStyle/>
          <a:p>
            <a:r>
              <a:rPr lang="en-US" dirty="0"/>
              <a:t>EDA with SQL: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61BEDD-2ABF-4A7C-3561-23E483C36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2462501"/>
            <a:ext cx="6479044" cy="392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>
            <a:normAutofit/>
          </a:bodyPr>
          <a:lstStyle/>
          <a:p>
            <a:r>
              <a:rPr lang="en-US" dirty="0"/>
              <a:t>EDA with SQL: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F337A-3BDA-6C87-79E2-B83422C5C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2327564"/>
            <a:ext cx="5605481" cy="424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797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>
            <a:normAutofit/>
          </a:bodyPr>
          <a:lstStyle/>
          <a:p>
            <a:r>
              <a:rPr lang="en-US" dirty="0"/>
              <a:t>EDA with SQL: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876873-DCC2-8B3D-96EC-D6004104C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2327564"/>
            <a:ext cx="7468860" cy="293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42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>
            <a:normAutofit/>
          </a:bodyPr>
          <a:lstStyle/>
          <a:p>
            <a:r>
              <a:rPr lang="en-US" dirty="0"/>
              <a:t>EDA with SQL: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B07F71-18D2-C821-2F6E-6F446334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2327564"/>
            <a:ext cx="6750942" cy="35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26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>
            <a:normAutofit/>
          </a:bodyPr>
          <a:lstStyle/>
          <a:p>
            <a:r>
              <a:rPr lang="en-US" dirty="0"/>
              <a:t>EDA with Visualizations: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102FF-2C52-5C4D-0C4A-C55A78CF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438" y="2327564"/>
            <a:ext cx="7497221" cy="1810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E9636B-7F63-4203-C37D-C2F5E002B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438" y="4429729"/>
            <a:ext cx="6970000" cy="106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87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501939"/>
          </a:xfrm>
        </p:spPr>
        <p:txBody>
          <a:bodyPr>
            <a:normAutofit/>
          </a:bodyPr>
          <a:lstStyle/>
          <a:p>
            <a:r>
              <a:rPr lang="en-US" dirty="0"/>
              <a:t>EDA with Visualizations: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6F288-C0BD-D3ED-AA5B-FF60570F0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291" y="2462501"/>
            <a:ext cx="6735115" cy="1181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C865DA-9F69-0955-E2A5-69684CB25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91" y="3778703"/>
            <a:ext cx="5334744" cy="1276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65A354-207A-712B-75CF-B7374EBFE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291" y="5190168"/>
            <a:ext cx="4105848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42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Perform data collection</a:t>
            </a:r>
          </a:p>
          <a:p>
            <a:r>
              <a:rPr lang="en-US" sz="2200" dirty="0"/>
              <a:t>Perform data wrangling</a:t>
            </a:r>
          </a:p>
          <a:p>
            <a:r>
              <a:rPr lang="en-US" sz="2200" dirty="0"/>
              <a:t>Perform exploratory data analysis (EDA) using SQL and visualization</a:t>
            </a:r>
          </a:p>
          <a:p>
            <a:r>
              <a:rPr lang="en-US" sz="2200" dirty="0"/>
              <a:t>Perform predictive analysis using regression models</a:t>
            </a:r>
          </a:p>
          <a:p>
            <a:pPr lvl="1"/>
            <a:r>
              <a:rPr lang="en-US" sz="1800" dirty="0"/>
              <a:t>How to build the baseline model</a:t>
            </a:r>
          </a:p>
          <a:p>
            <a:pPr lvl="1"/>
            <a:r>
              <a:rPr lang="en-US" sz="1800" dirty="0"/>
              <a:t>How to improve the baseline model</a:t>
            </a:r>
          </a:p>
          <a:p>
            <a:r>
              <a:rPr lang="en-US" sz="2200" dirty="0"/>
              <a:t>Build a R Shiny dashboard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BC1C6-7E6A-1F48-8526-B99806B6E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on bike sharing systems was scraped from data on Wikipedia, which was aggregated from the websites of those bike sharing systems.</a:t>
            </a:r>
          </a:p>
          <a:p>
            <a:r>
              <a:rPr lang="en-US" dirty="0"/>
              <a:t>Data on weather was obtained through the </a:t>
            </a:r>
            <a:r>
              <a:rPr lang="en-US" dirty="0" err="1"/>
              <a:t>OpenWeather</a:t>
            </a:r>
            <a:r>
              <a:rPr lang="en-US" dirty="0"/>
              <a:t> API.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OpenWeather</a:t>
            </a:r>
            <a:r>
              <a:rPr lang="en-US" dirty="0"/>
              <a:t> API</a:t>
            </a:r>
          </a:p>
          <a:p>
            <a:pPr marL="0" indent="0">
              <a:buNone/>
            </a:pPr>
            <a:r>
              <a:rPr lang="en-US" dirty="0"/>
              <a:t>				Raw Dataset</a:t>
            </a:r>
          </a:p>
          <a:p>
            <a:pPr marL="0" indent="0">
              <a:buNone/>
            </a:pPr>
            <a:r>
              <a:rPr lang="en-US" dirty="0"/>
              <a:t>Wikipedia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5C5D7AF-6013-AFAA-C8F6-6E81FA1472E7}"/>
              </a:ext>
            </a:extLst>
          </p:cNvPr>
          <p:cNvCxnSpPr>
            <a:cxnSpLocks/>
          </p:cNvCxnSpPr>
          <p:nvPr/>
        </p:nvCxnSpPr>
        <p:spPr>
          <a:xfrm>
            <a:off x="3695385" y="4224377"/>
            <a:ext cx="801045" cy="234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4EA7339-48B3-8063-438E-7320828104AF}"/>
              </a:ext>
            </a:extLst>
          </p:cNvPr>
          <p:cNvCxnSpPr>
            <a:cxnSpLocks/>
          </p:cNvCxnSpPr>
          <p:nvPr/>
        </p:nvCxnSpPr>
        <p:spPr>
          <a:xfrm flipV="1">
            <a:off x="2561831" y="4828939"/>
            <a:ext cx="1881700" cy="460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CEF9D33-DC5D-9F21-E239-47BF51C66EE5}"/>
              </a:ext>
            </a:extLst>
          </p:cNvPr>
          <p:cNvSpPr txBox="1"/>
          <p:nvPr/>
        </p:nvSpPr>
        <p:spPr>
          <a:xfrm rot="979557">
            <a:off x="3661377" y="4119275"/>
            <a:ext cx="8690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API 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2E5749-7607-AA4D-4943-15E9B97DB126}"/>
              </a:ext>
            </a:extLst>
          </p:cNvPr>
          <p:cNvSpPr txBox="1"/>
          <p:nvPr/>
        </p:nvSpPr>
        <p:spPr>
          <a:xfrm rot="20715282">
            <a:off x="3153085" y="4980545"/>
            <a:ext cx="982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929127"/>
          </a:xfrm>
        </p:spPr>
        <p:txBody>
          <a:bodyPr/>
          <a:lstStyle/>
          <a:p>
            <a:r>
              <a:rPr lang="en-US" dirty="0"/>
              <a:t>Data sets were processed using regular expressions to remove annotations and classify numerical data as numeric type.</a:t>
            </a:r>
          </a:p>
          <a:p>
            <a:r>
              <a:rPr lang="en-US" dirty="0"/>
              <a:t>Categorical Columns were converted into dummy columns to better use the data for statistical processing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333C63-514A-E790-B66B-AB8314BE6852}"/>
              </a:ext>
            </a:extLst>
          </p:cNvPr>
          <p:cNvSpPr txBox="1"/>
          <p:nvPr/>
        </p:nvSpPr>
        <p:spPr>
          <a:xfrm>
            <a:off x="2719893" y="4020337"/>
            <a:ext cx="2033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Categorical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7B519-B69A-959F-5BDA-03377161FE87}"/>
              </a:ext>
            </a:extLst>
          </p:cNvPr>
          <p:cNvSpPr txBox="1"/>
          <p:nvPr/>
        </p:nvSpPr>
        <p:spPr>
          <a:xfrm>
            <a:off x="2523410" y="4767520"/>
            <a:ext cx="2033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Annotated Numerical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3536F7-93D7-F8EF-FC98-1E8B536B46B4}"/>
              </a:ext>
            </a:extLst>
          </p:cNvPr>
          <p:cNvCxnSpPr>
            <a:stCxn id="3" idx="3"/>
          </p:cNvCxnSpPr>
          <p:nvPr/>
        </p:nvCxnSpPr>
        <p:spPr>
          <a:xfrm>
            <a:off x="4753362" y="4205003"/>
            <a:ext cx="899286" cy="298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1089EF-7454-A7D4-07CF-510B6DFF3DF6}"/>
              </a:ext>
            </a:extLst>
          </p:cNvPr>
          <p:cNvCxnSpPr/>
          <p:nvPr/>
        </p:nvCxnSpPr>
        <p:spPr>
          <a:xfrm flipV="1">
            <a:off x="4677792" y="4838590"/>
            <a:ext cx="1005084" cy="25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DCAB43-BCB8-F892-B627-03AB02C125E4}"/>
              </a:ext>
            </a:extLst>
          </p:cNvPr>
          <p:cNvSpPr txBox="1"/>
          <p:nvPr/>
        </p:nvSpPr>
        <p:spPr>
          <a:xfrm rot="20775537">
            <a:off x="4571992" y="4922921"/>
            <a:ext cx="13451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Regular Expressions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0656D3-C9D0-041D-5CD7-2D874A4197F9}"/>
              </a:ext>
            </a:extLst>
          </p:cNvPr>
          <p:cNvSpPr txBox="1"/>
          <p:nvPr/>
        </p:nvSpPr>
        <p:spPr>
          <a:xfrm rot="1046679">
            <a:off x="4721721" y="4148690"/>
            <a:ext cx="12015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Dummy Columns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1E8D8F-5997-F0CD-B686-9C46BBB1EA2E}"/>
              </a:ext>
            </a:extLst>
          </p:cNvPr>
          <p:cNvSpPr txBox="1"/>
          <p:nvPr/>
        </p:nvSpPr>
        <p:spPr>
          <a:xfrm>
            <a:off x="5985157" y="4354495"/>
            <a:ext cx="2357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Wrangled Data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EDA with 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was explored using several SQL queries to determine the following:</a:t>
            </a:r>
          </a:p>
          <a:p>
            <a:pPr lvl="1"/>
            <a:r>
              <a:rPr lang="en-US" dirty="0"/>
              <a:t>The number of records in the dataset</a:t>
            </a:r>
          </a:p>
          <a:p>
            <a:pPr lvl="1"/>
            <a:r>
              <a:rPr lang="en-US" dirty="0"/>
              <a:t>The number of records with non-zero bike rental values</a:t>
            </a:r>
          </a:p>
          <a:p>
            <a:pPr lvl="1"/>
            <a:r>
              <a:rPr lang="en-US" dirty="0"/>
              <a:t>The date range of the dataset</a:t>
            </a:r>
          </a:p>
          <a:p>
            <a:pPr lvl="1"/>
            <a:r>
              <a:rPr lang="en-US" dirty="0"/>
              <a:t>The hour and date of the highest rented bike count.</a:t>
            </a:r>
          </a:p>
          <a:p>
            <a:pPr lvl="1"/>
            <a:r>
              <a:rPr lang="en-US" dirty="0"/>
              <a:t>The average hourly temperature, and average number of bike rentals per hour.</a:t>
            </a:r>
          </a:p>
          <a:p>
            <a:pPr lvl="1"/>
            <a:r>
              <a:rPr lang="en-US" dirty="0"/>
              <a:t>The average hourly bike count during each season.</a:t>
            </a:r>
          </a:p>
          <a:p>
            <a:pPr lvl="1"/>
            <a:r>
              <a:rPr lang="en-US" dirty="0"/>
              <a:t>The average values of other variables in the table</a:t>
            </a:r>
          </a:p>
          <a:p>
            <a:pPr lvl="1"/>
            <a:r>
              <a:rPr lang="en-US" dirty="0"/>
              <a:t>The total bike count and city info for Seoul</a:t>
            </a:r>
          </a:p>
          <a:p>
            <a:pPr lvl="1"/>
            <a:r>
              <a:rPr lang="en-US" dirty="0"/>
              <a:t>The cities with comparable bike scale to Seoul’s bike sharing system.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IBM CAD">
      <a:dk1>
        <a:srgbClr val="005493"/>
      </a:dk1>
      <a:lt1>
        <a:srgbClr val="4472C4"/>
      </a:lt1>
      <a:dk2>
        <a:srgbClr val="1C1C1C"/>
      </a:dk2>
      <a:lt2>
        <a:srgbClr val="FFFFFF"/>
      </a:lt2>
      <a:accent1>
        <a:srgbClr val="00B0F0"/>
      </a:accent1>
      <a:accent2>
        <a:srgbClr val="FF0000"/>
      </a:accent2>
      <a:accent3>
        <a:srgbClr val="F2F2F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0000"/>
      </a:folHlink>
    </a:clrScheme>
    <a:fontScheme name="IBM CAD">
      <a:majorFont>
        <a:latin typeface="IBM Plex Mono SemiBold"/>
        <a:ea typeface=""/>
        <a:cs typeface=""/>
      </a:majorFont>
      <a:minorFont>
        <a:latin typeface="IBM Plex Mono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-r-capstone-template" id="{20AE7CCB-5FE8-BD43-B8DB-E6C0FDEE3675}" vid="{8C2F4096-8635-6345-AFEA-626992B70A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f80a141d-92ca-4d3d-9308-f7e7b1d44ce8"/>
    <ds:schemaRef ds:uri="155be751-a274-42e8-93fb-f39d3b9bccc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SLIDE_TEMPLATE_skill_network</Template>
  <TotalTime>8471</TotalTime>
  <Words>1471</Words>
  <Application>Microsoft Office PowerPoint</Application>
  <PresentationFormat>Widescreen</PresentationFormat>
  <Paragraphs>268</Paragraphs>
  <Slides>49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IBM Plex Mono SemiBold</vt:lpstr>
      <vt:lpstr>IBM Plex Mono Text</vt:lpstr>
      <vt:lpstr>SLIDE_TEMPLATE_skill_network</vt:lpstr>
      <vt:lpstr>Applied Data Science with R Capstone project</vt:lpstr>
      <vt:lpstr>Outline</vt:lpstr>
      <vt:lpstr>Executive Summary</vt:lpstr>
      <vt:lpstr>Introduction</vt:lpstr>
      <vt:lpstr>Methodology</vt:lpstr>
      <vt:lpstr>Methodology</vt:lpstr>
      <vt:lpstr>Data collection</vt:lpstr>
      <vt:lpstr>Data wrangling</vt:lpstr>
      <vt:lpstr>EDA with SQL</vt:lpstr>
      <vt:lpstr>EDA with data visualization</vt:lpstr>
      <vt:lpstr>Predictive analysis</vt:lpstr>
      <vt:lpstr>Build a R Shiny dashboard</vt:lpstr>
      <vt:lpstr>Results</vt:lpstr>
      <vt:lpstr>EDA with SQL</vt:lpstr>
      <vt:lpstr>Busiest bike rental times</vt:lpstr>
      <vt:lpstr>Hourly popularity and temperature by seasons</vt:lpstr>
      <vt:lpstr>Rental Seasonality</vt:lpstr>
      <vt:lpstr>Weather Seasonality</vt:lpstr>
      <vt:lpstr>Bike-sharing info in Seoul</vt:lpstr>
      <vt:lpstr>Cities similar to Seoul</vt:lpstr>
      <vt:lpstr>EDA with Visualization</vt:lpstr>
      <vt:lpstr>Bike rental vs. Date</vt:lpstr>
      <vt:lpstr>Bike rental vs. Datetime</vt:lpstr>
      <vt:lpstr>Bike rental histogram</vt:lpstr>
      <vt:lpstr>Daily total rainfall and snowfall</vt:lpstr>
      <vt:lpstr>Predictive analysis</vt:lpstr>
      <vt:lpstr>Ranked coefficients</vt:lpstr>
      <vt:lpstr>Model evaluation</vt:lpstr>
      <vt:lpstr>Find the best performing model </vt:lpstr>
      <vt:lpstr>Q-Q plot of the best model</vt:lpstr>
      <vt:lpstr>Dashboard</vt:lpstr>
      <vt:lpstr>Max Bike Prediction for Seoul</vt:lpstr>
      <vt:lpstr>Snapshot of Trends vs. Temperature</vt:lpstr>
      <vt:lpstr>Model Performance on other Cities</vt:lpstr>
      <vt:lpstr>CONCLUSION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Mike Reluzco</cp:lastModifiedBy>
  <cp:revision>157</cp:revision>
  <dcterms:created xsi:type="dcterms:W3CDTF">2021-04-29T18:58:34Z</dcterms:created>
  <dcterms:modified xsi:type="dcterms:W3CDTF">2024-06-24T20:42:53Z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